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257" r:id="rId3"/>
    <p:sldId id="262" r:id="rId4"/>
    <p:sldId id="258" r:id="rId5"/>
    <p:sldId id="259" r:id="rId6"/>
    <p:sldId id="260" r:id="rId7"/>
    <p:sldId id="261" r:id="rId8"/>
    <p:sldId id="263" r:id="rId9"/>
    <p:sldId id="264"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6"/>
    <p:restoredTop sz="83016" autoAdjust="0"/>
  </p:normalViewPr>
  <p:slideViewPr>
    <p:cSldViewPr snapToGrid="0" snapToObjects="1" showGuides="1">
      <p:cViewPr varScale="1">
        <p:scale>
          <a:sx n="125" d="100"/>
          <a:sy n="125" d="100"/>
        </p:scale>
        <p:origin x="130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64055-1F6E-474C-8036-512878BA5BD1}" type="datetimeFigureOut">
              <a:rPr lang="en-US" smtClean="0"/>
              <a:t>11/21/2019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30B1E-002E-4C8F-87FD-6E1B3F13AC63}" type="slidenum">
              <a:rPr lang="en-US" smtClean="0"/>
              <a:t>‹#›</a:t>
            </a:fld>
            <a:endParaRPr lang="en-US"/>
          </a:p>
        </p:txBody>
      </p:sp>
    </p:spTree>
    <p:extLst>
      <p:ext uri="{BB962C8B-B14F-4D97-AF65-F5344CB8AC3E}">
        <p14:creationId xmlns:p14="http://schemas.microsoft.com/office/powerpoint/2010/main" val="315220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does the camera speed match the speed of the helicopter?  Should we increase or decrease the camera shutter speed to capture the true signal? The helicopter blades are periodic, similar to audio signals.</a:t>
            </a:r>
          </a:p>
        </p:txBody>
      </p:sp>
      <p:sp>
        <p:nvSpPr>
          <p:cNvPr id="4" name="Slide Number Placeholder 3"/>
          <p:cNvSpPr>
            <a:spLocks noGrp="1"/>
          </p:cNvSpPr>
          <p:nvPr>
            <p:ph type="sldNum" sz="quarter" idx="5"/>
          </p:nvPr>
        </p:nvSpPr>
        <p:spPr/>
        <p:txBody>
          <a:bodyPr/>
          <a:lstStyle/>
          <a:p>
            <a:fld id="{FBB30B1E-002E-4C8F-87FD-6E1B3F13AC63}" type="slidenum">
              <a:rPr lang="en-US" smtClean="0"/>
              <a:t>3</a:t>
            </a:fld>
            <a:endParaRPr lang="en-US"/>
          </a:p>
        </p:txBody>
      </p:sp>
    </p:spTree>
    <p:extLst>
      <p:ext uri="{BB962C8B-B14F-4D97-AF65-F5344CB8AC3E}">
        <p14:creationId xmlns:p14="http://schemas.microsoft.com/office/powerpoint/2010/main" val="3206238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being an index of samples, starting at 0. We arrive here by plugging in n/18 for t.</a:t>
            </a:r>
          </a:p>
        </p:txBody>
      </p:sp>
      <p:sp>
        <p:nvSpPr>
          <p:cNvPr id="4" name="Slide Number Placeholder 3"/>
          <p:cNvSpPr>
            <a:spLocks noGrp="1"/>
          </p:cNvSpPr>
          <p:nvPr>
            <p:ph type="sldNum" sz="quarter" idx="5"/>
          </p:nvPr>
        </p:nvSpPr>
        <p:spPr/>
        <p:txBody>
          <a:bodyPr/>
          <a:lstStyle/>
          <a:p>
            <a:fld id="{FBB30B1E-002E-4C8F-87FD-6E1B3F13AC63}" type="slidenum">
              <a:rPr lang="en-US" smtClean="0"/>
              <a:t>5</a:t>
            </a:fld>
            <a:endParaRPr lang="en-US"/>
          </a:p>
        </p:txBody>
      </p:sp>
    </p:spTree>
    <p:extLst>
      <p:ext uri="{BB962C8B-B14F-4D97-AF65-F5344CB8AC3E}">
        <p14:creationId xmlns:p14="http://schemas.microsoft.com/office/powerpoint/2010/main" val="121365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cosine function is periodic, adding or subtracting a full period of 2pi inside the function does not change the function. The alias is caused by whatever is leftover after subtracting a full period. Cosine functions are also even functions, so negative terms become even.  8pi*n/9 is the alias created by our </a:t>
            </a:r>
            <a:r>
              <a:rPr lang="en-US" dirty="0" err="1"/>
              <a:t>undersampling</a:t>
            </a:r>
            <a:r>
              <a:rPr lang="en-US" dirty="0"/>
              <a:t>.</a:t>
            </a:r>
          </a:p>
        </p:txBody>
      </p:sp>
      <p:sp>
        <p:nvSpPr>
          <p:cNvPr id="4" name="Slide Number Placeholder 3"/>
          <p:cNvSpPr>
            <a:spLocks noGrp="1"/>
          </p:cNvSpPr>
          <p:nvPr>
            <p:ph type="sldNum" sz="quarter" idx="5"/>
          </p:nvPr>
        </p:nvSpPr>
        <p:spPr/>
        <p:txBody>
          <a:bodyPr/>
          <a:lstStyle/>
          <a:p>
            <a:fld id="{FBB30B1E-002E-4C8F-87FD-6E1B3F13AC63}" type="slidenum">
              <a:rPr lang="en-US" smtClean="0"/>
              <a:t>6</a:t>
            </a:fld>
            <a:endParaRPr lang="en-US"/>
          </a:p>
        </p:txBody>
      </p:sp>
    </p:spTree>
    <p:extLst>
      <p:ext uri="{BB962C8B-B14F-4D97-AF65-F5344CB8AC3E}">
        <p14:creationId xmlns:p14="http://schemas.microsoft.com/office/powerpoint/2010/main" val="3706017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curves that intersect with our sampling points.  The red curve is the curve reconstructed from the alias term caused by our under-sampling.</a:t>
            </a:r>
          </a:p>
        </p:txBody>
      </p:sp>
      <p:sp>
        <p:nvSpPr>
          <p:cNvPr id="4" name="Slide Number Placeholder 3"/>
          <p:cNvSpPr>
            <a:spLocks noGrp="1"/>
          </p:cNvSpPr>
          <p:nvPr>
            <p:ph type="sldNum" sz="quarter" idx="5"/>
          </p:nvPr>
        </p:nvSpPr>
        <p:spPr/>
        <p:txBody>
          <a:bodyPr/>
          <a:lstStyle/>
          <a:p>
            <a:fld id="{FBB30B1E-002E-4C8F-87FD-6E1B3F13AC63}" type="slidenum">
              <a:rPr lang="en-US" smtClean="0"/>
              <a:t>7</a:t>
            </a:fld>
            <a:endParaRPr lang="en-US"/>
          </a:p>
        </p:txBody>
      </p:sp>
    </p:spTree>
    <p:extLst>
      <p:ext uri="{BB962C8B-B14F-4D97-AF65-F5344CB8AC3E}">
        <p14:creationId xmlns:p14="http://schemas.microsoft.com/office/powerpoint/2010/main" val="397843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“if a function x( t ) contains no frequencies higher than B hertz, then it is completely determined by giving its ordinates at a series of points spaced 1 / ( 2 B )</a:t>
            </a:r>
          </a:p>
          <a:p>
            <a:r>
              <a:rPr lang="en-US" dirty="0">
                <a:effectLst/>
              </a:rPr>
              <a:t>seconds apart. It then follows that a sufficient sampling rate (</a:t>
            </a:r>
            <a:r>
              <a:rPr lang="en-US" dirty="0" err="1">
                <a:effectLst/>
              </a:rPr>
              <a:t>nyquist</a:t>
            </a:r>
            <a:r>
              <a:rPr lang="en-US" dirty="0">
                <a:effectLst/>
              </a:rPr>
              <a:t> rate) is therefore twice the maximum frequency $B$ hertz, $2B$ \cite{</a:t>
            </a:r>
            <a:r>
              <a:rPr lang="en-US" dirty="0" err="1">
                <a:effectLst/>
              </a:rPr>
              <a:t>shannon:wiki</a:t>
            </a:r>
            <a:r>
              <a:rPr lang="en-US" dirty="0">
                <a:effectLst/>
              </a:rPr>
              <a:t>}.</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8</a:t>
            </a:fld>
            <a:endParaRPr lang="en-US"/>
          </a:p>
        </p:txBody>
      </p:sp>
    </p:spTree>
    <p:extLst>
      <p:ext uri="{BB962C8B-B14F-4D97-AF65-F5344CB8AC3E}">
        <p14:creationId xmlns:p14="http://schemas.microsoft.com/office/powerpoint/2010/main" val="2063527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1042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9463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76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34689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2850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A0D36-D9E4-E943-8D3F-D74CAF1FA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34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A0D36-D9E4-E943-8D3F-D74CAF1FA28F}"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0883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4A0D36-D9E4-E943-8D3F-D74CAF1FA28F}" type="datetimeFigureOut">
              <a:rPr lang="en-US" smtClean="0"/>
              <a:t>11/21/2019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65399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4A0D36-D9E4-E943-8D3F-D74CAF1FA28F}" type="datetimeFigureOut">
              <a:rPr lang="en-US" smtClean="0"/>
              <a:t>11/21/2019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832212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41744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7806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27032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936311"/>
            <a:ext cx="2057400" cy="142835"/>
          </a:xfrm>
          <a:prstGeom prst="rect">
            <a:avLst/>
          </a:prstGeom>
        </p:spPr>
        <p:txBody>
          <a:bodyPr vert="horz" lIns="91440" tIns="45720" rIns="91440" bIns="45720" rtlCol="0" anchor="ctr"/>
          <a:lstStyle>
            <a:lvl1pPr algn="l">
              <a:defRPr sz="800">
                <a:solidFill>
                  <a:schemeClr val="tx1">
                    <a:tint val="75000"/>
                  </a:schemeClr>
                </a:solidFill>
              </a:defRPr>
            </a:lvl1pPr>
          </a:lstStyle>
          <a:p>
            <a:fld id="{F34A0D36-D9E4-E943-8D3F-D74CAF1FA28F}" type="datetimeFigureOut">
              <a:rPr lang="en-US" smtClean="0"/>
              <a:pPr/>
              <a:t>11/21/2019</a:t>
            </a:fld>
            <a:endParaRPr lang="en-US"/>
          </a:p>
        </p:txBody>
      </p:sp>
      <p:sp>
        <p:nvSpPr>
          <p:cNvPr id="5" name="Footer Placeholder 4"/>
          <p:cNvSpPr>
            <a:spLocks noGrp="1"/>
          </p:cNvSpPr>
          <p:nvPr>
            <p:ph type="ftr" sz="quarter" idx="3"/>
          </p:nvPr>
        </p:nvSpPr>
        <p:spPr>
          <a:xfrm>
            <a:off x="3028950" y="4936311"/>
            <a:ext cx="3086100" cy="14283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936311"/>
            <a:ext cx="2057400" cy="142835"/>
          </a:xfrm>
          <a:prstGeom prst="rect">
            <a:avLst/>
          </a:prstGeom>
        </p:spPr>
        <p:txBody>
          <a:bodyPr vert="horz" lIns="91440" tIns="45720" rIns="91440" bIns="45720" rtlCol="0" anchor="ctr"/>
          <a:lstStyle>
            <a:lvl1pPr algn="r">
              <a:defRPr sz="800">
                <a:solidFill>
                  <a:schemeClr val="tx1">
                    <a:tint val="75000"/>
                  </a:schemeClr>
                </a:solidFill>
              </a:defRPr>
            </a:lvl1pPr>
          </a:lstStyle>
          <a:p>
            <a:fld id="{9BF0AC56-E01A-F74D-9010-B0A5DC26A503}" type="slidenum">
              <a:rPr lang="en-US" smtClean="0"/>
              <a:pPr/>
              <a:t>‹#›</a:t>
            </a:fld>
            <a:endParaRPr lang="en-US"/>
          </a:p>
        </p:txBody>
      </p:sp>
    </p:spTree>
    <p:extLst>
      <p:ext uri="{BB962C8B-B14F-4D97-AF65-F5344CB8AC3E}">
        <p14:creationId xmlns:p14="http://schemas.microsoft.com/office/powerpoint/2010/main" val="184865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imgur.com/gallery/LLUgVSz" TargetMode="External"/><Relationship Id="rId5" Type="http://schemas.openxmlformats.org/officeDocument/2006/relationships/image" Target="../media/image5.gif"/><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E45-F349-0641-9ADA-AF2384D8DF72}"/>
              </a:ext>
            </a:extLst>
          </p:cNvPr>
          <p:cNvSpPr>
            <a:spLocks noGrp="1"/>
          </p:cNvSpPr>
          <p:nvPr>
            <p:ph type="ctrTitle"/>
          </p:nvPr>
        </p:nvSpPr>
        <p:spPr/>
        <p:txBody>
          <a:bodyPr>
            <a:normAutofit fontScale="90000"/>
          </a:bodyPr>
          <a:lstStyle/>
          <a:p>
            <a:r>
              <a:rPr lang="en-US" dirty="0"/>
              <a:t>Reducing Audio Bandwidth with an FFT-based</a:t>
            </a:r>
            <a:br>
              <a:rPr lang="en-US" dirty="0"/>
            </a:br>
            <a:r>
              <a:rPr lang="en-US" dirty="0"/>
              <a:t>Low-Pass Filter</a:t>
            </a:r>
          </a:p>
        </p:txBody>
      </p:sp>
      <p:sp>
        <p:nvSpPr>
          <p:cNvPr id="3" name="Subtitle 2">
            <a:extLst>
              <a:ext uri="{FF2B5EF4-FFF2-40B4-BE49-F238E27FC236}">
                <a16:creationId xmlns:a16="http://schemas.microsoft.com/office/drawing/2014/main" id="{878BBB39-14F0-7B40-BDBC-E346DDE8A861}"/>
              </a:ext>
            </a:extLst>
          </p:cNvPr>
          <p:cNvSpPr>
            <a:spLocks noGrp="1"/>
          </p:cNvSpPr>
          <p:nvPr>
            <p:ph type="subTitle" idx="1"/>
          </p:nvPr>
        </p:nvSpPr>
        <p:spPr/>
        <p:txBody>
          <a:bodyPr/>
          <a:lstStyle/>
          <a:p>
            <a:r>
              <a:rPr lang="en-US" dirty="0"/>
              <a:t>Andy Henshaw, Trent Geisler, Lauren Staples</a:t>
            </a:r>
          </a:p>
          <a:p>
            <a:r>
              <a:rPr lang="en-US" dirty="0"/>
              <a:t>MATH 7900 Final Project</a:t>
            </a:r>
          </a:p>
        </p:txBody>
      </p:sp>
      <p:sp>
        <p:nvSpPr>
          <p:cNvPr id="4" name="Rectangle 3">
            <a:extLst>
              <a:ext uri="{FF2B5EF4-FFF2-40B4-BE49-F238E27FC236}">
                <a16:creationId xmlns:a16="http://schemas.microsoft.com/office/drawing/2014/main" id="{97828BF8-39C6-46F7-9D53-4D718D037CAD}"/>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D0D6FEE-BF44-47BC-AFB0-C55F3E39A7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50359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endParaRPr lang="en-US" dirty="0"/>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28281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Magic?</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a:extLst>
              <a:ext uri="{FF2B5EF4-FFF2-40B4-BE49-F238E27FC236}">
                <a16:creationId xmlns:a16="http://schemas.microsoft.com/office/drawing/2014/main" id="{17052BF5-A7DF-418F-8F41-F6808589F7ED}"/>
              </a:ext>
            </a:extLst>
          </p:cNvPr>
          <p:cNvPicPr>
            <a:picLocks noChangeAspect="1"/>
          </p:cNvPicPr>
          <p:nvPr/>
        </p:nvPicPr>
        <p:blipFill>
          <a:blip r:embed="rId5"/>
          <a:stretch>
            <a:fillRect/>
          </a:stretch>
        </p:blipFill>
        <p:spPr>
          <a:xfrm>
            <a:off x="2169579" y="988007"/>
            <a:ext cx="4133512" cy="2919474"/>
          </a:xfrm>
          <a:prstGeom prst="rect">
            <a:avLst/>
          </a:prstGeom>
        </p:spPr>
      </p:pic>
      <p:sp>
        <p:nvSpPr>
          <p:cNvPr id="9" name="TextBox 8">
            <a:extLst>
              <a:ext uri="{FF2B5EF4-FFF2-40B4-BE49-F238E27FC236}">
                <a16:creationId xmlns:a16="http://schemas.microsoft.com/office/drawing/2014/main" id="{4855B9FD-051A-466B-B143-8C85D54DEF68}"/>
              </a:ext>
            </a:extLst>
          </p:cNvPr>
          <p:cNvSpPr txBox="1"/>
          <p:nvPr/>
        </p:nvSpPr>
        <p:spPr>
          <a:xfrm>
            <a:off x="2205623" y="3948237"/>
            <a:ext cx="4097468" cy="338554"/>
          </a:xfrm>
          <a:prstGeom prst="rect">
            <a:avLst/>
          </a:prstGeom>
          <a:noFill/>
        </p:spPr>
        <p:txBody>
          <a:bodyPr wrap="none" rtlCol="0">
            <a:spAutoFit/>
          </a:bodyPr>
          <a:lstStyle/>
          <a:p>
            <a:r>
              <a:rPr lang="en-US" sz="1600" dirty="0"/>
              <a:t>Source: </a:t>
            </a:r>
            <a:r>
              <a:rPr lang="en-US" sz="1600" dirty="0">
                <a:hlinkClick r:id="rId6"/>
              </a:rPr>
              <a:t>https://imgur.com/gallery/LLUgVSz</a:t>
            </a:r>
            <a:endParaRPr lang="en-US" sz="1600" dirty="0"/>
          </a:p>
        </p:txBody>
      </p:sp>
    </p:spTree>
    <p:extLst>
      <p:ext uri="{BB962C8B-B14F-4D97-AF65-F5344CB8AC3E}">
        <p14:creationId xmlns:p14="http://schemas.microsoft.com/office/powerpoint/2010/main" val="639481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Example Audio Signal</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8558E75-F5D9-41B0-93A8-6F024B045342}"/>
              </a:ext>
            </a:extLst>
          </p:cNvPr>
          <p:cNvPicPr>
            <a:picLocks noChangeAspect="1"/>
          </p:cNvPicPr>
          <p:nvPr/>
        </p:nvPicPr>
        <p:blipFill>
          <a:blip r:embed="rId4"/>
          <a:stretch>
            <a:fillRect/>
          </a:stretch>
        </p:blipFill>
        <p:spPr>
          <a:xfrm>
            <a:off x="1995983" y="1095988"/>
            <a:ext cx="4404486" cy="2750219"/>
          </a:xfrm>
          <a:prstGeom prst="rect">
            <a:avLst/>
          </a:prstGeom>
        </p:spPr>
      </p:pic>
      <p:pic>
        <p:nvPicPr>
          <p:cNvPr id="7" name="Picture 6">
            <a:extLst>
              <a:ext uri="{FF2B5EF4-FFF2-40B4-BE49-F238E27FC236}">
                <a16:creationId xmlns:a16="http://schemas.microsoft.com/office/drawing/2014/main" id="{E159E7C5-A359-49E7-A0DC-D9FE2651C1F5}"/>
              </a:ext>
            </a:extLst>
          </p:cNvPr>
          <p:cNvPicPr>
            <a:picLocks noChangeAspect="1"/>
          </p:cNvPicPr>
          <p:nvPr/>
        </p:nvPicPr>
        <p:blipFill>
          <a:blip r:embed="rId5"/>
          <a:stretch>
            <a:fillRect/>
          </a:stretch>
        </p:blipFill>
        <p:spPr>
          <a:xfrm>
            <a:off x="3029938" y="3844694"/>
            <a:ext cx="2514600" cy="800100"/>
          </a:xfrm>
          <a:prstGeom prst="rect">
            <a:avLst/>
          </a:prstGeom>
        </p:spPr>
      </p:pic>
    </p:spTree>
    <p:extLst>
      <p:ext uri="{BB962C8B-B14F-4D97-AF65-F5344CB8AC3E}">
        <p14:creationId xmlns:p14="http://schemas.microsoft.com/office/powerpoint/2010/main" val="161625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 at 18 Hz:</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descr="A close up of a logo&#10;&#10;Description automatically generated">
            <a:extLst>
              <a:ext uri="{FF2B5EF4-FFF2-40B4-BE49-F238E27FC236}">
                <a16:creationId xmlns:a16="http://schemas.microsoft.com/office/drawing/2014/main" id="{91A54220-62A1-493D-A97B-0BC39641811D}"/>
              </a:ext>
            </a:extLst>
          </p:cNvPr>
          <p:cNvPicPr>
            <a:picLocks noChangeAspect="1"/>
          </p:cNvPicPr>
          <p:nvPr/>
        </p:nvPicPr>
        <p:blipFill>
          <a:blip r:embed="rId5"/>
          <a:stretch>
            <a:fillRect/>
          </a:stretch>
        </p:blipFill>
        <p:spPr>
          <a:xfrm>
            <a:off x="2012167" y="1122644"/>
            <a:ext cx="4404486" cy="2818871"/>
          </a:xfrm>
          <a:prstGeom prst="rect">
            <a:avLst/>
          </a:prstGeom>
        </p:spPr>
      </p:pic>
      <p:pic>
        <p:nvPicPr>
          <p:cNvPr id="9" name="Picture 8">
            <a:extLst>
              <a:ext uri="{FF2B5EF4-FFF2-40B4-BE49-F238E27FC236}">
                <a16:creationId xmlns:a16="http://schemas.microsoft.com/office/drawing/2014/main" id="{2D55B130-2DAB-4FA9-AB55-9F0FB29B97A7}"/>
              </a:ext>
            </a:extLst>
          </p:cNvPr>
          <p:cNvPicPr>
            <a:picLocks noChangeAspect="1"/>
          </p:cNvPicPr>
          <p:nvPr/>
        </p:nvPicPr>
        <p:blipFill>
          <a:blip r:embed="rId6"/>
          <a:stretch>
            <a:fillRect/>
          </a:stretch>
        </p:blipFill>
        <p:spPr>
          <a:xfrm>
            <a:off x="3065354" y="3871184"/>
            <a:ext cx="2510060" cy="851469"/>
          </a:xfrm>
          <a:prstGeom prst="rect">
            <a:avLst/>
          </a:prstGeom>
        </p:spPr>
      </p:pic>
    </p:spTree>
    <p:extLst>
      <p:ext uri="{BB962C8B-B14F-4D97-AF65-F5344CB8AC3E}">
        <p14:creationId xmlns:p14="http://schemas.microsoft.com/office/powerpoint/2010/main" val="71028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 at 18 Hz, continued:</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C189D6BB-C87F-4FA1-94F1-EB759D639D2A}"/>
              </a:ext>
            </a:extLst>
          </p:cNvPr>
          <p:cNvPicPr>
            <a:picLocks noChangeAspect="1"/>
          </p:cNvPicPr>
          <p:nvPr/>
        </p:nvPicPr>
        <p:blipFill>
          <a:blip r:embed="rId5"/>
          <a:stretch>
            <a:fillRect/>
          </a:stretch>
        </p:blipFill>
        <p:spPr>
          <a:xfrm>
            <a:off x="2615980" y="1168624"/>
            <a:ext cx="3514725" cy="3162300"/>
          </a:xfrm>
          <a:prstGeom prst="rect">
            <a:avLst/>
          </a:prstGeom>
        </p:spPr>
      </p:pic>
    </p:spTree>
    <p:extLst>
      <p:ext uri="{BB962C8B-B14F-4D97-AF65-F5344CB8AC3E}">
        <p14:creationId xmlns:p14="http://schemas.microsoft.com/office/powerpoint/2010/main" val="119197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 at 18 Hz: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close up of a logo&#10;&#10;Description automatically generated">
            <a:extLst>
              <a:ext uri="{FF2B5EF4-FFF2-40B4-BE49-F238E27FC236}">
                <a16:creationId xmlns:a16="http://schemas.microsoft.com/office/drawing/2014/main" id="{35D74B1A-C518-49ED-8513-06D68E77BDF4}"/>
              </a:ext>
            </a:extLst>
          </p:cNvPr>
          <p:cNvPicPr>
            <a:picLocks noChangeAspect="1"/>
          </p:cNvPicPr>
          <p:nvPr/>
        </p:nvPicPr>
        <p:blipFill>
          <a:blip r:embed="rId5"/>
          <a:stretch>
            <a:fillRect/>
          </a:stretch>
        </p:blipFill>
        <p:spPr>
          <a:xfrm>
            <a:off x="2242749" y="1077135"/>
            <a:ext cx="4318859" cy="2820690"/>
          </a:xfrm>
          <a:prstGeom prst="rect">
            <a:avLst/>
          </a:prstGeom>
        </p:spPr>
      </p:pic>
      <p:pic>
        <p:nvPicPr>
          <p:cNvPr id="7" name="Picture 6">
            <a:extLst>
              <a:ext uri="{FF2B5EF4-FFF2-40B4-BE49-F238E27FC236}">
                <a16:creationId xmlns:a16="http://schemas.microsoft.com/office/drawing/2014/main" id="{D729A339-2C0C-4A54-B739-2F9CC00F4381}"/>
              </a:ext>
            </a:extLst>
          </p:cNvPr>
          <p:cNvPicPr>
            <a:picLocks noChangeAspect="1"/>
          </p:cNvPicPr>
          <p:nvPr/>
        </p:nvPicPr>
        <p:blipFill>
          <a:blip r:embed="rId6"/>
          <a:stretch>
            <a:fillRect/>
          </a:stretch>
        </p:blipFill>
        <p:spPr>
          <a:xfrm>
            <a:off x="3209757" y="3903618"/>
            <a:ext cx="2552700" cy="733425"/>
          </a:xfrm>
          <a:prstGeom prst="rect">
            <a:avLst/>
          </a:prstGeom>
        </p:spPr>
      </p:pic>
    </p:spTree>
    <p:extLst>
      <p:ext uri="{BB962C8B-B14F-4D97-AF65-F5344CB8AC3E}">
        <p14:creationId xmlns:p14="http://schemas.microsoft.com/office/powerpoint/2010/main" val="379283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The Nyquist-Shannon Theorem</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17703-FD9C-46D9-A2FC-13B2F63D2C4B}"/>
                  </a:ext>
                </a:extLst>
              </p:cNvPr>
              <p:cNvSpPr txBox="1"/>
              <p:nvPr/>
            </p:nvSpPr>
            <p:spPr>
              <a:xfrm>
                <a:off x="3682447" y="1514354"/>
                <a:ext cx="1366631" cy="6997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xmlns="">
          <p:sp>
            <p:nvSpPr>
              <p:cNvPr id="5" name="TextBox 4">
                <a:extLst>
                  <a:ext uri="{FF2B5EF4-FFF2-40B4-BE49-F238E27FC236}">
                    <a16:creationId xmlns:a16="http://schemas.microsoft.com/office/drawing/2014/main" id="{2DA17703-FD9C-46D9-A2FC-13B2F63D2C4B}"/>
                  </a:ext>
                </a:extLst>
              </p:cNvPr>
              <p:cNvSpPr txBox="1">
                <a:spLocks noRot="1" noChangeAspect="1" noMove="1" noResize="1" noEditPoints="1" noAdjustHandles="1" noChangeArrowheads="1" noChangeShapeType="1" noTextEdit="1"/>
              </p:cNvSpPr>
              <p:nvPr/>
            </p:nvSpPr>
            <p:spPr>
              <a:xfrm>
                <a:off x="3682447" y="1514354"/>
                <a:ext cx="1366631" cy="699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26B05D-83BE-43B7-928C-77CD2FFB1E17}"/>
                  </a:ext>
                </a:extLst>
              </p:cNvPr>
              <p:cNvSpPr txBox="1"/>
              <p:nvPr/>
            </p:nvSpPr>
            <p:spPr>
              <a:xfrm>
                <a:off x="2767660" y="2602468"/>
                <a:ext cx="4262705" cy="646331"/>
              </a:xfrm>
              <a:prstGeom prst="rect">
                <a:avLst/>
              </a:prstGeom>
              <a:noFill/>
            </p:spPr>
            <p:txBody>
              <a:bodyPr wrap="none" rtlCol="0">
                <a:spAutoFit/>
              </a:bodyPr>
              <a:lstStyle/>
              <a:p>
                <a:r>
                  <a:rPr lang="en-US" dirty="0">
                    <a:latin typeface="SimSun" panose="02010600030101010101" pitchFamily="2" charset="-122"/>
                    <a:ea typeface="SimSun" panose="02010600030101010101" pitchFamily="2" charset="-122"/>
                  </a:rPr>
                  <a:t>ß-</a:t>
                </a:r>
                <a:r>
                  <a:rPr lang="en-US" dirty="0"/>
                  <a:t>Maximum frequency of a signal, in Hz</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m:t>
                    </m:r>
                  </m:oMath>
                </a14:m>
                <a:r>
                  <a:rPr lang="en-US" dirty="0"/>
                  <a:t>-sampling rate, in Hz</a:t>
                </a:r>
              </a:p>
            </p:txBody>
          </p:sp>
        </mc:Choice>
        <mc:Fallback xmlns="">
          <p:sp>
            <p:nvSpPr>
              <p:cNvPr id="7" name="TextBox 6">
                <a:extLst>
                  <a:ext uri="{FF2B5EF4-FFF2-40B4-BE49-F238E27FC236}">
                    <a16:creationId xmlns:a16="http://schemas.microsoft.com/office/drawing/2014/main" id="{C126B05D-83BE-43B7-928C-77CD2FFB1E17}"/>
                  </a:ext>
                </a:extLst>
              </p:cNvPr>
              <p:cNvSpPr txBox="1">
                <a:spLocks noRot="1" noChangeAspect="1" noMove="1" noResize="1" noEditPoints="1" noAdjustHandles="1" noChangeArrowheads="1" noChangeShapeType="1" noTextEdit="1"/>
              </p:cNvSpPr>
              <p:nvPr/>
            </p:nvSpPr>
            <p:spPr>
              <a:xfrm>
                <a:off x="2767660" y="2602468"/>
                <a:ext cx="4262705" cy="646331"/>
              </a:xfrm>
              <a:prstGeom prst="rect">
                <a:avLst/>
              </a:prstGeom>
              <a:blipFill>
                <a:blip r:embed="rId6"/>
                <a:stretch>
                  <a:fillRect l="-1144" t="-7547" r="-286"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18CE31-3090-486E-8982-D0C2FAFE1F1F}"/>
                  </a:ext>
                </a:extLst>
              </p:cNvPr>
              <p:cNvSpPr txBox="1"/>
              <p:nvPr/>
            </p:nvSpPr>
            <p:spPr>
              <a:xfrm>
                <a:off x="3682447" y="3685833"/>
                <a:ext cx="13666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ea typeface="Cambria Math" panose="02040503050406030204" pitchFamily="18" charset="0"/>
                        </a:rPr>
                        <m:t>&gt;2</m:t>
                      </m:r>
                      <m:r>
                        <a:rPr lang="en-US" sz="2400" i="1" smtClean="0">
                          <a:latin typeface="Cambria Math" panose="02040503050406030204" pitchFamily="18" charset="0"/>
                          <a:ea typeface="Cambria Math" panose="02040503050406030204" pitchFamily="18" charset="0"/>
                        </a:rPr>
                        <m:t>𝛽</m:t>
                      </m:r>
                    </m:oMath>
                  </m:oMathPara>
                </a14:m>
                <a:endParaRPr lang="en-US" sz="2400" dirty="0"/>
              </a:p>
            </p:txBody>
          </p:sp>
        </mc:Choice>
        <mc:Fallback xmlns="">
          <p:sp>
            <p:nvSpPr>
              <p:cNvPr id="8" name="TextBox 7">
                <a:extLst>
                  <a:ext uri="{FF2B5EF4-FFF2-40B4-BE49-F238E27FC236}">
                    <a16:creationId xmlns:a16="http://schemas.microsoft.com/office/drawing/2014/main" id="{8E18CE31-3090-486E-8982-D0C2FAFE1F1F}"/>
                  </a:ext>
                </a:extLst>
              </p:cNvPr>
              <p:cNvSpPr txBox="1">
                <a:spLocks noRot="1" noChangeAspect="1" noMove="1" noResize="1" noEditPoints="1" noAdjustHandles="1" noChangeArrowheads="1" noChangeShapeType="1" noTextEdit="1"/>
              </p:cNvSpPr>
              <p:nvPr/>
            </p:nvSpPr>
            <p:spPr>
              <a:xfrm>
                <a:off x="3682447" y="3685833"/>
                <a:ext cx="1366631" cy="369332"/>
              </a:xfrm>
              <a:prstGeom prst="rect">
                <a:avLst/>
              </a:prstGeom>
              <a:blipFill>
                <a:blip r:embed="rId7"/>
                <a:stretch>
                  <a:fillRect b="-38333"/>
                </a:stretch>
              </a:blipFill>
            </p:spPr>
            <p:txBody>
              <a:bodyPr/>
              <a:lstStyle/>
              <a:p>
                <a:r>
                  <a:rPr lang="en-US">
                    <a:noFill/>
                  </a:rPr>
                  <a:t> </a:t>
                </a:r>
              </a:p>
            </p:txBody>
          </p:sp>
        </mc:Fallback>
      </mc:AlternateContent>
    </p:spTree>
    <p:extLst>
      <p:ext uri="{BB962C8B-B14F-4D97-AF65-F5344CB8AC3E}">
        <p14:creationId xmlns:p14="http://schemas.microsoft.com/office/powerpoint/2010/main" val="309044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fontScale="90000"/>
          </a:bodyPr>
          <a:lstStyle/>
          <a:p>
            <a:r>
              <a:rPr lang="en-US" dirty="0"/>
              <a:t>How the Standard CD frequency arrive at 44.1 kHz?</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lstStyle/>
          <a:p>
            <a:r>
              <a:rPr lang="en-US" dirty="0"/>
              <a:t>Humans hear from 20-20,000 Hz.</a:t>
            </a:r>
          </a:p>
          <a:p>
            <a:pPr lvl="1"/>
            <a:r>
              <a:rPr lang="en-US" dirty="0"/>
              <a:t>From this, we know that the sampling rate should at least be 40 kHz.</a:t>
            </a:r>
          </a:p>
          <a:p>
            <a:r>
              <a:rPr lang="en-US" dirty="0"/>
              <a:t>Audio signals still have to be passed through an anti-aliasing filter, or low-pass filter.</a:t>
            </a:r>
          </a:p>
          <a:p>
            <a:pPr lvl="1"/>
            <a:r>
              <a:rPr lang="en-US" dirty="0"/>
              <a:t>Even though humans cannot hear beyond 20 kHz, these frequencies can still cause aliasing.</a:t>
            </a:r>
          </a:p>
          <a:p>
            <a:r>
              <a:rPr lang="en-US" dirty="0"/>
              <a:t>The remaining 100 Hz?</a:t>
            </a:r>
          </a:p>
          <a:p>
            <a:pPr lvl="1"/>
            <a:r>
              <a:rPr lang="en-US" dirty="0"/>
              <a:t>A transition band allows greater ease of anti-aliasing filtering.</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3268547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TotalTime>
  <Words>389</Words>
  <Application>Microsoft Office PowerPoint</Application>
  <PresentationFormat>On-screen Show (16:9)</PresentationFormat>
  <Paragraphs>32</Paragraphs>
  <Slides>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SimSun</vt:lpstr>
      <vt:lpstr>Arial</vt:lpstr>
      <vt:lpstr>Calibri</vt:lpstr>
      <vt:lpstr>Cambria Math</vt:lpstr>
      <vt:lpstr>Office Theme</vt:lpstr>
      <vt:lpstr>Reducing Audio Bandwidth with an FFT-based Low-Pass Filter</vt:lpstr>
      <vt:lpstr>PowerPoint Presentation</vt:lpstr>
      <vt:lpstr>Magic?</vt:lpstr>
      <vt:lpstr>Example Audio Signal</vt:lpstr>
      <vt:lpstr>Under-sample at 18 Hz:</vt:lpstr>
      <vt:lpstr>Under-sample at 18 Hz, continued:</vt:lpstr>
      <vt:lpstr>Under-sample at 18 Hz: </vt:lpstr>
      <vt:lpstr>The Nyquist-Shannon Theorem</vt:lpstr>
      <vt:lpstr>How the Standard CD frequency arrive at 44.1 kHz?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Kimundi</dc:creator>
  <cp:lastModifiedBy>Lauren Staples</cp:lastModifiedBy>
  <cp:revision>16</cp:revision>
  <dcterms:created xsi:type="dcterms:W3CDTF">2019-08-16T16:55:48Z</dcterms:created>
  <dcterms:modified xsi:type="dcterms:W3CDTF">2019-11-21T20:27:49Z</dcterms:modified>
</cp:coreProperties>
</file>